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92" r:id="rId2"/>
    <p:sldId id="293" r:id="rId3"/>
    <p:sldId id="257" r:id="rId4"/>
    <p:sldId id="288" r:id="rId5"/>
    <p:sldId id="285" r:id="rId6"/>
    <p:sldId id="286" r:id="rId7"/>
    <p:sldId id="271" r:id="rId8"/>
    <p:sldId id="259" r:id="rId9"/>
    <p:sldId id="260" r:id="rId10"/>
    <p:sldId id="261" r:id="rId11"/>
    <p:sldId id="279" r:id="rId12"/>
    <p:sldId id="277" r:id="rId13"/>
    <p:sldId id="269" r:id="rId14"/>
    <p:sldId id="289" r:id="rId15"/>
    <p:sldId id="290" r:id="rId16"/>
    <p:sldId id="263" r:id="rId17"/>
    <p:sldId id="264" r:id="rId18"/>
    <p:sldId id="273" r:id="rId19"/>
    <p:sldId id="296" r:id="rId20"/>
    <p:sldId id="297" r:id="rId21"/>
    <p:sldId id="266" r:id="rId22"/>
    <p:sldId id="282" r:id="rId23"/>
    <p:sldId id="298" r:id="rId24"/>
    <p:sldId id="275" r:id="rId25"/>
    <p:sldId id="280" r:id="rId26"/>
    <p:sldId id="28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AF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3466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49B25-0BCB-4072-8B8B-159DE096CE76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F5E5-FAE5-40D5-B6C2-E2F3031AC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18" y="404664"/>
            <a:ext cx="8044538" cy="24482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4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ЛОГБУ «</a:t>
            </a:r>
            <a:r>
              <a:rPr lang="ru-RU" sz="440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Лодейнопольский</a:t>
            </a:r>
            <a:r>
              <a:rPr lang="ru-RU" sz="44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ЦСОН «Возрождение»</a:t>
            </a:r>
            <a:r>
              <a:rPr lang="ru-RU" sz="4400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400" b="1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er\Desktop\презентация\2016-05-30-1859121124.jpg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668" y="2204864"/>
            <a:ext cx="6792862" cy="4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26835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85818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социальными работниками оказано услуг на сумму 10 млн. 450 тыс. рублей</a:t>
            </a:r>
          </a:p>
          <a:p>
            <a:pPr algn="ctr"/>
            <a:endParaRPr lang="ru-RU" sz="2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Начисленная оплата за обслуживание составила – 779 033 рубля.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Стоимость социального пакета в среднем за месяц составляет 3323 рубля.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среднем оплата за обслуживание составляет 288 рублей.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57 человек обслужено бесплатно.</a:t>
            </a:r>
          </a:p>
          <a:p>
            <a:pPr algn="ctr"/>
            <a:endParaRPr lang="ru-RU" sz="2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85818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базе ЛОГБУ «</a:t>
            </a:r>
            <a:r>
              <a:rPr lang="ru-RU" sz="2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Лодейнопольского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ЦСОН «Возрождение» запущена программа с использованием технологии социального обслуживания «Служба Сиделок» для граждан пожилого возраста и инвалидов.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рамках реализации программы на обслуживание в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принято 10 человек: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участник ВОВ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ветеран ВОВ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житель блокадного Ленинграда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инвалиды </a:t>
            </a:r>
            <a:r>
              <a:rPr lang="en-US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группы</a:t>
            </a:r>
          </a:p>
          <a:p>
            <a:pPr algn="ctr"/>
            <a:endParaRPr lang="ru-RU" sz="2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63561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 социальные работники были отмечены: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Грамотой Администрации МО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Благодарностью Администрации МО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Грамотой главы МО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Почетным дипломом Законодательного собрания ЛО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C:\Users\User\Desktop\ОСП\Фото соцработники\DSC_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04865"/>
            <a:ext cx="4115401" cy="2736304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Фото соцработники\DSC_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4990"/>
            <a:ext cx="5192471" cy="3452357"/>
          </a:xfrm>
          <a:prstGeom prst="rect">
            <a:avLst/>
          </a:prstGeom>
          <a:noFill/>
          <a:ln w="635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0112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Заведующими проводится обучение социальных работников по вопросам: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Законодательства в сфере социальной работы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Оформления отчетности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Выполнения должностных обязанностей и трудовой дисциплины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Профессионального поведения социального работника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Особенностей взаимодействия с обслуживаемыми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Профилактики эмоционального выгорания</a:t>
            </a: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011827" cy="22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717032"/>
            <a:ext cx="3155843" cy="23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IMG_20151214_154548.jpg"/>
          <p:cNvPicPr>
            <a:picLocks noChangeAspect="1" noChangeArrowheads="1"/>
          </p:cNvPicPr>
          <p:nvPr/>
        </p:nvPicPr>
        <p:blipFill>
          <a:blip r:embed="rId4"/>
          <a:srcRect l="1575" t="2362" r="14961" b="18307"/>
          <a:stretch>
            <a:fillRect/>
          </a:stretch>
        </p:blipFill>
        <p:spPr bwMode="auto">
          <a:xfrm>
            <a:off x="3316694" y="3785651"/>
            <a:ext cx="2296298" cy="2910329"/>
          </a:xfrm>
          <a:prstGeom prst="rect">
            <a:avLst/>
          </a:prstGeom>
          <a:noFill/>
          <a:ln w="31750" cap="rnd" cmpd="sng">
            <a:solidFill>
              <a:srgbClr val="00B0F0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92888" cy="1431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Одним из важных моментов в работе нашего отделения, является – качественное ведение документации:</a:t>
            </a:r>
            <a:b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Обращалось внимание на то, чтобы вся документация по отделению была согласно номенклатуре дел, грамотно оформлена, имела подобающий внешний вид</a:t>
            </a:r>
            <a:br>
              <a:rPr lang="ru-RU" sz="2000" b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На дому у клиентов – ведение дневников предоставленных социальных услуг, что позволяет обслуживаемым отследить количество полученных услуг и подтвердить своей подписью удовлетворенность ими.</a:t>
            </a:r>
            <a:br>
              <a:rPr lang="ru-RU" sz="2000" b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b="0" dirty="0"/>
          </a:p>
        </p:txBody>
      </p:sp>
      <p:pic>
        <p:nvPicPr>
          <p:cNvPr id="3" name="Picture 2" descr="C:\Users\User\Desktop\презентация\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648627" cy="31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5380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презентация\uMCroPV83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2896172" cy="38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презентация\fOmP6ohG5xk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41" y="116632"/>
            <a:ext cx="3040532" cy="40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презентация\xbPucVElL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751706"/>
            <a:ext cx="3719737" cy="49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4790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течении года оказано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67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консультаций по вопросам социального обслуживания </a:t>
            </a:r>
          </a:p>
          <a:p>
            <a:pPr algn="ctr">
              <a:buFont typeface="Wingdings" pitchFamily="2" charset="2"/>
              <a:buChar char="ü"/>
            </a:pPr>
            <a:endParaRPr lang="ru-RU" sz="2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Проведено 167  проверок качества работы и выполнения социальных услуг</a:t>
            </a:r>
            <a:endParaRPr lang="ru-RU" sz="2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User\Desktop\ОСП\Фото соцработники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4417"/>
            <a:ext cx="2664296" cy="4477116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ОСП\Фото соцработники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86757"/>
            <a:ext cx="2664296" cy="4459996"/>
          </a:xfrm>
          <a:prstGeom prst="rect">
            <a:avLst/>
          </a:prstGeom>
          <a:noFill/>
          <a:ln w="31750" cmpd="sng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соцработники\Новая папка (2)\IMG_2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873462" cy="36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ОСП\Фото соцработники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025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соцработники\Новая папка (2)\IMG_2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Фото соцработники\Новая папка (2)\IMG_2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33" y="2132856"/>
            <a:ext cx="4672496" cy="35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то соцработники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07323" cy="51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соцработники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40614" cy="48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соцработники\Новая папка (2)\IMG_2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80847"/>
            <a:ext cx="4213321" cy="31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1626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2853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Отделение социального обслуживания на дому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граждан пожилого возраста и инвалидов  </a:t>
            </a:r>
            <a:endParaRPr lang="ru-RU" sz="4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ОСП\Фото соцработники\Новая папка (2)\IMG_2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95" y="2943620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9775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35902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Обслуживаемые граждане с. Алеховщина выразили благодарность социальному работнику </a:t>
            </a:r>
            <a:br>
              <a:rPr lang="ru-RU" sz="24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Михайловой </a:t>
            </a:r>
            <a:r>
              <a:rPr lang="ru-RU" sz="2400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адежде Васильевне</a:t>
            </a:r>
            <a:r>
              <a:rPr lang="ru-RU" sz="32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Фото соцработники\U1UJqrkJB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8698"/>
            <a:ext cx="4536504" cy="535267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4859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77153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</a:rPr>
              <a:t>За </a:t>
            </a:r>
            <a:r>
              <a:rPr lang="ru-RU" sz="2800" b="1" dirty="0" smtClean="0">
                <a:ln w="11430"/>
                <a:solidFill>
                  <a:srgbClr val="7030A0"/>
                </a:solidFill>
              </a:rPr>
              <a:t>2019 </a:t>
            </a:r>
            <a:r>
              <a:rPr lang="ru-RU" sz="2800" b="1" dirty="0" smtClean="0">
                <a:ln w="11430"/>
                <a:solidFill>
                  <a:srgbClr val="7030A0"/>
                </a:solidFill>
              </a:rPr>
              <a:t>год обслужено </a:t>
            </a:r>
            <a:r>
              <a:rPr lang="ru-RU" sz="2800" b="1" dirty="0">
                <a:ln w="11430"/>
                <a:solidFill>
                  <a:srgbClr val="7030A0"/>
                </a:solidFill>
              </a:rPr>
              <a:t>6</a:t>
            </a:r>
            <a:r>
              <a:rPr lang="ru-RU" sz="2800" b="1" dirty="0" smtClean="0">
                <a:ln w="11430"/>
                <a:solidFill>
                  <a:srgbClr val="7030A0"/>
                </a:solidFill>
              </a:rPr>
              <a:t> Участников ВОВ и 31 ветеран ВОВ в числе которых 5 Жителей Блокадного Ленинграда и 7 несовершеннолетних узников</a:t>
            </a:r>
          </a:p>
        </p:txBody>
      </p:sp>
      <p:pic>
        <p:nvPicPr>
          <p:cNvPr id="9218" name="Picture 2" descr="C:\Users\User\Desktop\Фото соцработники\9 мая\DSC_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825767" cy="3208544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 соцработники\9 мая\DSC_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1" y="2492896"/>
            <a:ext cx="4323628" cy="3205593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 дню пожилого человека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к Дню Победы наши 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обслуживаемые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остаются 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внимания. Всем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пожилым  гражданам и ветеранам вручаются небольшие 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подарки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празднику.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/>
          </a:p>
        </p:txBody>
      </p:sp>
      <p:pic>
        <p:nvPicPr>
          <p:cNvPr id="8195" name="Picture 3" descr="C:\Users\User\Desktop\Фото соцработники\9 мая\DSC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04" y="1944810"/>
            <a:ext cx="3048749" cy="45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Фото соцработники\9 мая\DSC_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09545"/>
            <a:ext cx="3728270" cy="24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соцработники\9 мая\DSC_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87" y="4077072"/>
            <a:ext cx="33573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3828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870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марте </a:t>
            </a:r>
            <a: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2019 </a:t>
            </a:r>
            <a: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года наша обслуживаемая </a:t>
            </a:r>
            <a: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Логинова Надежда Александровна </a:t>
            </a:r>
            <a: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отметила свой </a:t>
            </a:r>
            <a:b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100- летний юбилей</a:t>
            </a:r>
            <a:endParaRPr lang="ru-RU" sz="360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IMG_9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431056"/>
            <a:ext cx="36747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6071"/>
            <a:ext cx="3373931" cy="25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469291" cy="23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1825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центре «Возрождение» существует тимуровское движение. Тимуровцы центра оказывают помощь нашим обслуживаемым. Ребята моют окна и полы, убирают  участки от мусора, складывают дрова, перекапывают огороды.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Трудовой десант\IMG_0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62899"/>
            <a:ext cx="4580726" cy="3435388"/>
          </a:xfrm>
          <a:prstGeom prst="rect">
            <a:avLst/>
          </a:prstGeom>
          <a:solidFill>
            <a:srgbClr val="FF0000"/>
          </a:solidFill>
          <a:ln w="31750">
            <a:solidFill>
              <a:srgbClr val="00B0F0"/>
            </a:solidFill>
          </a:ln>
        </p:spPr>
      </p:pic>
      <p:pic>
        <p:nvPicPr>
          <p:cNvPr id="5122" name="Picture 2" descr="C:\Users\User\Desktop\Фото соцработники\труд. десант 2\Я труд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32" y="3284984"/>
            <a:ext cx="4652756" cy="348941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Трудовой десант\IMG_1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3212976"/>
            <a:ext cx="4620005" cy="3465004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Трудовой десант\IMG_1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3" y="216024"/>
            <a:ext cx="4475989" cy="3356992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8094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Рабочий стол\тимуровц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50" y="100553"/>
            <a:ext cx="3378424" cy="2536824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</p:pic>
      <p:pic>
        <p:nvPicPr>
          <p:cNvPr id="4" name="Picture 2" descr="C:\Documents and Settings\User\Рабочий стол\тимуровцы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4258" y="332656"/>
            <a:ext cx="3786214" cy="2843029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</p:pic>
      <p:pic>
        <p:nvPicPr>
          <p:cNvPr id="3075" name="Picture 3" descr="C:\Users\User\Desktop\ОСП\Фото соцработники\Трудовой десант\IMG_1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032448" cy="3024337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Фото соцработники\труд. десант 2\Я труд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224661" cy="3168352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2423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4393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6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Говоря о критериях эффективности социального обслуживания, не трудно их определить. Если граждане пожилого возраста и инвалиды, удовлетворены проявленным к ним вниманием, если достигнуто доверие к социальным работникам, значит, удалось достичь цели.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Социальная помощь на дому включает в себя 2 отделения</a:t>
            </a:r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785926"/>
            <a:ext cx="1256626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 rot="8375197">
            <a:off x="2749128" y="2625531"/>
            <a:ext cx="1668809" cy="10081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2344604">
            <a:off x="5100143" y="2553523"/>
            <a:ext cx="1743656" cy="11521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Городское №1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6986" y="4193452"/>
            <a:ext cx="4997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Сельское №2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Основная цель в деятельности отделения: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Решение проблем одиноких пожилых людей и инвалидов, частично утративших способность к самообслуживанию, давая возможность старым людям дожить свой век в родных стенах.</a:t>
            </a:r>
            <a:endParaRPr lang="ru-RU" sz="2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3" y="2938304"/>
            <a:ext cx="4632720" cy="2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ФОТО СОЦРАБОТНИКОВ\014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33" y="3645024"/>
            <a:ext cx="3932039" cy="29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0104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социальное обслуживание на дому имеют право:</a:t>
            </a:r>
            <a:endParaRPr lang="ru-RU" sz="360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25015" y="2693081"/>
            <a:ext cx="3672408" cy="1239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Инвалиды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2765361"/>
            <a:ext cx="4176463" cy="12397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Пенсионеры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909316">
            <a:off x="2768813" y="1580930"/>
            <a:ext cx="663836" cy="1093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367705">
            <a:off x="5862162" y="1540795"/>
            <a:ext cx="720080" cy="108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4287474" y="3576522"/>
            <a:ext cx="720080" cy="1001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193" y="4581128"/>
            <a:ext cx="8784976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</a:rPr>
              <a:t>динокие и </a:t>
            </a:r>
            <a:r>
              <a:rPr lang="ru-RU" sz="2000" b="1" dirty="0" err="1" smtClean="0">
                <a:solidFill>
                  <a:srgbClr val="7030A0"/>
                </a:solidFill>
              </a:rPr>
              <a:t>одинокопроживающие</a:t>
            </a:r>
            <a:endParaRPr lang="ru-RU" sz="2000" b="1" dirty="0">
              <a:solidFill>
                <a:srgbClr val="7030A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нуждающиеся в посторонней помощи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частично или полностью утратившие возможность самостоятельно </a:t>
            </a:r>
            <a:r>
              <a:rPr lang="ru-RU" sz="2000" b="1" dirty="0" err="1" smtClean="0">
                <a:solidFill>
                  <a:srgbClr val="7030A0"/>
                </a:solidFill>
              </a:rPr>
              <a:t>удовлетаорять</a:t>
            </a:r>
            <a:r>
              <a:rPr lang="ru-RU" sz="2000" b="1" dirty="0" smtClean="0">
                <a:solidFill>
                  <a:srgbClr val="7030A0"/>
                </a:solidFill>
              </a:rPr>
              <a:t> свои основные жизненные потребности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имеющие ограничения способности к самообслуживанию и (или) к передвижению</a:t>
            </a:r>
          </a:p>
        </p:txBody>
      </p:sp>
    </p:spTree>
    <p:extLst>
      <p:ext uri="{BB962C8B-B14F-4D97-AF65-F5344CB8AC3E}">
        <p14:creationId xmlns:p14="http://schemas.microsoft.com/office/powerpoint/2010/main" val="117961978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 социального обслуживания на дому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(в рамках государственного стандарта)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23528" y="980729"/>
            <a:ext cx="8568952" cy="165618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Если среднедушевой доход от установленной по Ленинградской области величины прожиточного минимума по соответствующей социально-демографической группе составляет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 150%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852936"/>
            <a:ext cx="237626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 150% до 500%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852936"/>
            <a:ext cx="244827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Свыше 500%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1403648" y="3397837"/>
            <a:ext cx="432048" cy="72008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4355976" y="3411387"/>
            <a:ext cx="432048" cy="70653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7308304" y="3397837"/>
            <a:ext cx="432048" cy="72008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08071" y="4185084"/>
            <a:ext cx="2448272" cy="61206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БЕСПЛАТНО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203848" y="4185084"/>
            <a:ext cx="2736304" cy="9001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 УСЛОВИЯХ ЧАСТИЧНОЙ ОПЛАТЫ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372200" y="4185084"/>
            <a:ext cx="2448272" cy="9001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 УСЛОВИЯХ ПОЛНОЙ ОПЛАТЫ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368214" y="5057862"/>
            <a:ext cx="1206771" cy="864097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48922" y="5542344"/>
            <a:ext cx="74732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7030A0"/>
                </a:solidFill>
              </a:rPr>
              <a:t>+ инвалиды и участники ВОВ</a:t>
            </a:r>
            <a:endParaRPr lang="ru-RU" sz="3200" b="1" cap="none" spc="0" dirty="0">
              <a:ln w="1143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3173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01.01.2019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 в отделении на обслуживание находилось 220 граждан пожилого возраста и инвалидов.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течение периода принято на обслуживание 57 человек.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Выбыло из отделения 59 человек: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 – по личному заявлению;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– в связи со смертью;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направлены в ДИПИ;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переведены в службу сиделок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– направлен в фонд социальной и правовой поддержки населения «Светлица»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окончание срока ИППСУ</a:t>
            </a:r>
          </a:p>
          <a:p>
            <a:pPr algn="ctr">
              <a:buFont typeface="Arial" pitchFamily="34" charset="0"/>
              <a:buChar char="•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настоящее время в отделении обслуживаются 218 граждан пожилого возраста и инвалидов.  </a:t>
            </a: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153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ru-RU" sz="2400" b="1" cap="none" spc="0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отделении работает 21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оциальный работник </a:t>
            </a: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т.ч. 1 совместитель)</a:t>
            </a:r>
          </a:p>
          <a:p>
            <a:pPr algn="ctr">
              <a:buFont typeface="Wingdings" pitchFamily="2" charset="2"/>
              <a:buChar char="Ø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обслуженных за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– 277 человек, из них проживающих: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благоустроенном секторе – 144 человека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неблагоустроенном секторе – 133 человека</a:t>
            </a:r>
          </a:p>
          <a:p>
            <a:pPr algn="ctr">
              <a:buFont typeface="Arial" pitchFamily="34" charset="0"/>
              <a:buChar char="•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Обслужено: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145 инвалидов (в т.ч. 12 человек трудоспособного возраста)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132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гражданина пожилого возраста, не имеющих инвалидности.</a:t>
            </a: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0112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отделении социального обслуживания на дому оказываются следующие услуги: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Социально-бытовые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Социально-медицинские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Социально-психологические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Социально-правовые </a:t>
            </a:r>
          </a:p>
          <a:p>
            <a:pPr algn="ctr">
              <a:buFont typeface="Arial" pitchFamily="34" charset="0"/>
              <a:buChar char="•"/>
            </a:pPr>
            <a:endParaRPr lang="ru-RU" sz="2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по гарантированному перечню оказано 123 365 услуг</a:t>
            </a:r>
          </a:p>
          <a:p>
            <a:pPr algn="ctr"/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услуг на 1 обслуживаемого в месяц – 43 услуги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услуг на 1 соцработника в месяц – 488 услуг</a:t>
            </a:r>
          </a:p>
          <a:p>
            <a:pPr algn="ctr"/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1945</TotalTime>
  <Words>685</Words>
  <Application>Microsoft Office PowerPoint</Application>
  <PresentationFormat>Экран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ЛОГБУ «Лодейнопольский ЦСОН «Возрождение» </vt:lpstr>
      <vt:lpstr>Презентация PowerPoint</vt:lpstr>
      <vt:lpstr>Презентация PowerPoint</vt:lpstr>
      <vt:lpstr>    </vt:lpstr>
      <vt:lpstr>На социальное обслуживание на дому имеют право: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Одним из важных моментов в работе нашего отделения, является – качественное ведение документации:  -  Обращалось внимание на то, чтобы вся документация по отделению была согласно номенклатуре дел, грамотно оформлена, имела подобающий внешний вид  - На дому у клиентов – ведение дневников предоставленных социальных услуг, что позволяет обслуживаемым отследить количество полученных услуг и подтвердить своей подписью удовлетворенность ими.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Обслуживаемые граждане с. Алеховщина выразили благодарность социальному работнику  Михайловой Надежде Васильевне </vt:lpstr>
      <vt:lpstr>Презентация PowerPoint</vt:lpstr>
      <vt:lpstr>Ко дню пожилого человека  и к Дню Победы наши обслуживаемые не остаются без внимания. Всем пожилым  гражданам и ветеранам вручаются небольшие подарки  к празднику. </vt:lpstr>
      <vt:lpstr>В марте 2019 года наша обслуживаемая Логинова Надежда Александровна отметила свой  100- летний юбилей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496</cp:revision>
  <dcterms:modified xsi:type="dcterms:W3CDTF">2020-11-30T13:30:12Z</dcterms:modified>
</cp:coreProperties>
</file>